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9601200" cx="7315200"/>
  <p:notesSz cx="6858000" cy="9144000"/>
  <p:embeddedFontLst>
    <p:embeddedFont>
      <p:font typeface="Halant"/>
      <p:regular r:id="rId10"/>
      <p:bold r:id="rId11"/>
    </p:embeddedFont>
    <p:embeddedFont>
      <p:font typeface="Inter"/>
      <p:regular r:id="rId12"/>
      <p:bold r:id="rId13"/>
      <p:italic r:id="rId14"/>
      <p:boldItalic r:id="rId15"/>
    </p:embeddedFont>
    <p:embeddedFont>
      <p:font typeface="Inter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175972B-D67F-44D9-B222-4A65741A9B83}">
  <a:tblStyle styleId="{A175972B-D67F-44D9-B222-4A65741A9B8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InterMedium-bold.fntdata"/><Relationship Id="rId16" Type="http://schemas.openxmlformats.org/officeDocument/2006/relationships/font" Target="fonts/InterMedium-regular.fntdata"/><Relationship Id="rId5" Type="http://schemas.openxmlformats.org/officeDocument/2006/relationships/slideMaster" Target="slideMasters/slideMaster1.xml"/><Relationship Id="rId19" Type="http://schemas.openxmlformats.org/officeDocument/2006/relationships/font" Target="fonts/InterMedium-boldItalic.fntdata"/><Relationship Id="rId6" Type="http://schemas.openxmlformats.org/officeDocument/2006/relationships/notesMaster" Target="notesMasters/notesMaster1.xml"/><Relationship Id="rId18" Type="http://schemas.openxmlformats.org/officeDocument/2006/relationships/font" Target="fonts/Inter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41d5e5aab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41d5e5a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41d5e5aab_0_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41d5e5aa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541d5e5aab_0_2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541d5e5aa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youtube.com/watch?v=B1iuaMYgz9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57" name="Google Shape;57;p13"/>
          <p:cNvGraphicFramePr/>
          <p:nvPr/>
        </p:nvGraphicFramePr>
        <p:xfrm>
          <a:off x="355544" y="1840236"/>
          <a:ext cx="3000000" cy="3000000"/>
        </p:xfrm>
        <a:graphic>
          <a:graphicData uri="http://schemas.openxmlformats.org/drawingml/2006/table">
            <a:tbl>
              <a:tblPr>
                <a:noFill/>
                <a:tableStyleId>{A175972B-D67F-44D9-B222-4A65741A9B83}</a:tableStyleId>
              </a:tblPr>
              <a:tblGrid>
                <a:gridCol w="6657000"/>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marR="152400" rtl="0" algn="l">
                        <a:lnSpc>
                          <a:spcPct val="100000"/>
                        </a:lnSpc>
                        <a:spcBef>
                          <a:spcPts val="0"/>
                        </a:spcBef>
                        <a:spcAft>
                          <a:spcPts val="1800"/>
                        </a:spcAft>
                        <a:buClr>
                          <a:schemeClr val="dk1"/>
                        </a:buClr>
                        <a:buSzPts val="1100"/>
                        <a:buFont typeface="Arial"/>
                        <a:buNone/>
                      </a:pPr>
                      <a:r>
                        <a:rPr lang="en" sz="1200">
                          <a:solidFill>
                            <a:schemeClr val="dk1"/>
                          </a:solidFill>
                          <a:latin typeface="Inter"/>
                          <a:ea typeface="Inter"/>
                          <a:cs typeface="Inter"/>
                          <a:sym typeface="Inter"/>
                        </a:rPr>
                        <a:t>B</a:t>
                      </a:r>
                      <a:r>
                        <a:rPr lang="en" sz="1200">
                          <a:solidFill>
                            <a:schemeClr val="dk1"/>
                          </a:solidFill>
                          <a:latin typeface="Inter"/>
                          <a:ea typeface="Inter"/>
                          <a:cs typeface="Inter"/>
                          <a:sym typeface="Inter"/>
                        </a:rPr>
                        <a:t>eginning in the late 18th century and lasting for 50 years America, under what a wave of religious revivals known as the Second Great Awakening.  It was the largest outpouring of religious sentiment since the American Revolution.  Just after the Revolution, the percentage of church membership in America was not that great, but it increased over fivefold in the course of the 19th century.  What happened is that Protestantism, which is based on individual interpretations of the Bible, when it was mingled with the idea of religious toleration and separation of church and state suddenly it was liberated completely.  The Second Great Awakening replaced the old Puritan religion of New England and its emphasis on original sin.  Instead, the new religion stressed that by taking personal responsibility and doing hard work anyone could achieve salvation.  With this optimistic message, the Methodist and Baptist churches went through explosive growth periods.  Thousands of people turned up for emotional revival meetings where entire communities would join together to repent their sins.  These preachers would get up and give “Hellfire” sermons and also hopeful sermons as well and but very, very passionate emotional full of anecdotes, even humor, colloquial expression and they would reduce a lot of their audiences to not only tears but also to dancing and a lot of people who had what they called the jerks where they would jerk just uncontrollably they would speak in tongues it was an extraordinarily emotional kind of heartfelt religion.  In towns along the newly built Erie Canal in upstate New York, a Presbyterian evangelist named Charles G. Finney held so many fiery revival meetings that the area became known as the burned over district.  Finney and other preachers encouraged Christians to work to achieve perfection here on earth and their message inspired a new reform movement that swept across America</a:t>
                      </a:r>
                      <a:r>
                        <a:rPr lang="en" sz="12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txBody>
                  <a:tcPr marT="87275" marB="87275" marR="86050" marL="114300"/>
                </a:tc>
              </a:tr>
            </a:tbl>
          </a:graphicData>
        </a:graphic>
      </p:graphicFrame>
      <p:sp>
        <p:nvSpPr>
          <p:cNvPr id="58" name="Google Shape;58;p13"/>
          <p:cNvSpPr txBox="1"/>
          <p:nvPr/>
        </p:nvSpPr>
        <p:spPr>
          <a:xfrm>
            <a:off x="428450" y="864000"/>
            <a:ext cx="6511200" cy="831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lang="en" sz="1150">
                <a:solidFill>
                  <a:schemeClr val="dk1"/>
                </a:solidFill>
                <a:latin typeface="Inter"/>
                <a:ea typeface="Inter"/>
                <a:cs typeface="Inter"/>
                <a:sym typeface="Inter"/>
              </a:rPr>
              <a:t>NBC News Learn is an educational arm of NBC News that provides access to a wide range of educational resources, including historic news reports, current events stories, original content, and primary source documents. It's designed to engage students of all levels and abilities, both in the classroom and at home. </a:t>
            </a:r>
            <a:endParaRPr sz="800">
              <a:solidFill>
                <a:schemeClr val="dk1"/>
              </a:solidFill>
              <a:latin typeface="Inter"/>
              <a:ea typeface="Inter"/>
              <a:cs typeface="Inter"/>
              <a:sym typeface="Inter"/>
            </a:endParaRPr>
          </a:p>
        </p:txBody>
      </p:sp>
      <p:sp>
        <p:nvSpPr>
          <p:cNvPr id="59" name="Google Shape;59;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Second Great Awakening</a:t>
            </a:r>
            <a:endParaRPr sz="1800">
              <a:solidFill>
                <a:schemeClr val="dk1"/>
              </a:solidFill>
              <a:latin typeface="Halant"/>
              <a:ea typeface="Halant"/>
              <a:cs typeface="Halant"/>
              <a:sym typeface="Halant"/>
            </a:endParaRPr>
          </a:p>
        </p:txBody>
      </p:sp>
      <p:sp>
        <p:nvSpPr>
          <p:cNvPr id="60" name="Google Shape;60;p13"/>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61" name="Google Shape;61;p13"/>
          <p:cNvSpPr txBox="1"/>
          <p:nvPr/>
        </p:nvSpPr>
        <p:spPr>
          <a:xfrm>
            <a:off x="329100" y="6413175"/>
            <a:ext cx="6657000" cy="246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two key differences between the old Puritan religion and the new beliefs during the Second Great Awakening?</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revival meetings play in the growth of the Methodist and Baptist churches?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7" name="Google Shape;67;p14"/>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Visiting a Camp Meeting</a:t>
            </a:r>
            <a:endParaRPr sz="1900">
              <a:latin typeface="Inter Medium"/>
              <a:ea typeface="Inter Medium"/>
              <a:cs typeface="Inter Medium"/>
              <a:sym typeface="Inter Medium"/>
            </a:endParaRPr>
          </a:p>
        </p:txBody>
      </p:sp>
      <p:pic>
        <p:nvPicPr>
          <p:cNvPr id="68" name="Google Shape;68;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69" name="Google Shape;69;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0" name="Google Shape;70;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1" name="Google Shape;71;p14"/>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the Second Great Awakening?</a:t>
            </a:r>
            <a:endParaRPr b="1" sz="1200">
              <a:solidFill>
                <a:schemeClr val="dk1"/>
              </a:solidFill>
              <a:latin typeface="Halant"/>
              <a:ea typeface="Halant"/>
              <a:cs typeface="Halant"/>
              <a:sym typeface="Halant"/>
            </a:endParaRPr>
          </a:p>
        </p:txBody>
      </p:sp>
      <p:graphicFrame>
        <p:nvGraphicFramePr>
          <p:cNvPr id="72" name="Google Shape;72;p14"/>
          <p:cNvGraphicFramePr/>
          <p:nvPr/>
        </p:nvGraphicFramePr>
        <p:xfrm>
          <a:off x="359118" y="1790574"/>
          <a:ext cx="3000000" cy="3000000"/>
        </p:xfrm>
        <a:graphic>
          <a:graphicData uri="http://schemas.openxmlformats.org/drawingml/2006/table">
            <a:tbl>
              <a:tblPr>
                <a:noFill/>
                <a:tableStyleId>{A175972B-D67F-44D9-B222-4A65741A9B83}</a:tableStyleId>
              </a:tblPr>
              <a:tblGrid>
                <a:gridCol w="1819775"/>
                <a:gridCol w="2347425"/>
                <a:gridCol w="2347425"/>
              </a:tblGrid>
              <a:tr h="49490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i="1" lang="en" sz="1200">
                          <a:solidFill>
                            <a:schemeClr val="dk1"/>
                          </a:solidFill>
                          <a:latin typeface="Inter"/>
                          <a:ea typeface="Inter"/>
                          <a:cs typeface="Inter"/>
                          <a:sym typeface="Inter"/>
                        </a:rPr>
                        <a:t>Autobiography of Peter Cartwright, The Backwoods Preacher</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a:t>
                      </a:r>
                      <a:r>
                        <a:rPr lang="en" sz="1200">
                          <a:solidFill>
                            <a:schemeClr val="dk1"/>
                          </a:solidFill>
                          <a:latin typeface="Inter"/>
                          <a:ea typeface="Inter"/>
                          <a:cs typeface="Inter"/>
                          <a:sym typeface="Inter"/>
                        </a:rPr>
                        <a:t>Camp Meeting”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t>
                      </a:r>
                      <a:r>
                        <a:rPr i="1" lang="en" sz="1200">
                          <a:solidFill>
                            <a:schemeClr val="dk1"/>
                          </a:solidFill>
                          <a:highlight>
                            <a:schemeClr val="lt1"/>
                          </a:highlight>
                          <a:latin typeface="Inter"/>
                          <a:ea typeface="Inter"/>
                          <a:cs typeface="Inter"/>
                          <a:sym typeface="Inter"/>
                        </a:rPr>
                        <a:t>A Son of the Forest: The Experience of William Apes a Native of the Forest, Written by Himself</a:t>
                      </a:r>
                      <a:endParaRPr sz="1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“Moral and Religious” in </a:t>
                      </a:r>
                      <a:r>
                        <a:rPr i="1" lang="en" sz="1200">
                          <a:solidFill>
                            <a:schemeClr val="dk1"/>
                          </a:solidFill>
                          <a:latin typeface="Inter"/>
                          <a:ea typeface="Inter"/>
                          <a:cs typeface="Inter"/>
                          <a:sym typeface="Inter"/>
                        </a:rPr>
                        <a:t>New Hampshire Sentinel</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8" name="Google Shape;78;p15"/>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Medium"/>
                <a:ea typeface="Inter Medium"/>
                <a:cs typeface="Inter Medium"/>
                <a:sym typeface="Inter Medium"/>
              </a:rPr>
              <a:t>Visiting a Camp Meeting</a:t>
            </a:r>
            <a:endParaRPr sz="1900">
              <a:latin typeface="Inter Medium"/>
              <a:ea typeface="Inter Medium"/>
              <a:cs typeface="Inter Medium"/>
              <a:sym typeface="Inter Medium"/>
            </a:endParaRPr>
          </a:p>
        </p:txBody>
      </p:sp>
      <p:pic>
        <p:nvPicPr>
          <p:cNvPr id="79" name="Google Shape;79;p15"/>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80" name="Google Shape;80;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81" name="Google Shape;81;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82" name="Google Shape;82;p15"/>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the Second Great Awakening?</a:t>
            </a:r>
            <a:endParaRPr sz="1200">
              <a:solidFill>
                <a:schemeClr val="dk1"/>
              </a:solidFill>
              <a:latin typeface="Halant"/>
              <a:ea typeface="Halant"/>
              <a:cs typeface="Halant"/>
              <a:sym typeface="Halant"/>
            </a:endParaRPr>
          </a:p>
        </p:txBody>
      </p:sp>
      <p:graphicFrame>
        <p:nvGraphicFramePr>
          <p:cNvPr id="83" name="Google Shape;83;p15"/>
          <p:cNvGraphicFramePr/>
          <p:nvPr/>
        </p:nvGraphicFramePr>
        <p:xfrm>
          <a:off x="441468" y="1866774"/>
          <a:ext cx="3000000" cy="3000000"/>
        </p:xfrm>
        <a:graphic>
          <a:graphicData uri="http://schemas.openxmlformats.org/drawingml/2006/table">
            <a:tbl>
              <a:tblPr>
                <a:noFill/>
                <a:tableStyleId>{A175972B-D67F-44D9-B222-4A65741A9B83}</a:tableStyleId>
              </a:tblPr>
              <a:tblGrid>
                <a:gridCol w="1852375"/>
                <a:gridCol w="2575225"/>
                <a:gridCol w="2203600"/>
              </a:tblGrid>
              <a:tr h="330325">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37150">
                <a:tc>
                  <a:txBody>
                    <a:bodyPr/>
                    <a:lstStyle/>
                    <a:p>
                      <a:pPr indent="0" lvl="0" marL="0" rtl="0" algn="l">
                        <a:spcBef>
                          <a:spcPts val="0"/>
                        </a:spcBef>
                        <a:spcAft>
                          <a:spcPts val="0"/>
                        </a:spcAft>
                        <a:buNone/>
                      </a:pPr>
                      <a:r>
                        <a:rPr lang="en" sz="1200">
                          <a:latin typeface="Inter"/>
                          <a:ea typeface="Inter"/>
                          <a:cs typeface="Inter"/>
                          <a:sym typeface="Inter"/>
                        </a:rPr>
                        <a:t>5:  </a:t>
                      </a:r>
                      <a:r>
                        <a:rPr i="1" lang="en" sz="1200">
                          <a:solidFill>
                            <a:schemeClr val="dk1"/>
                          </a:solidFill>
                          <a:latin typeface="Inter"/>
                          <a:ea typeface="Inter"/>
                          <a:cs typeface="Inter"/>
                          <a:sym typeface="Inter"/>
                        </a:rPr>
                        <a:t>Domestic Manners of the Americans</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240950">
                <a:tc>
                  <a:txBody>
                    <a:bodyPr/>
                    <a:lstStyle/>
                    <a:p>
                      <a:pPr indent="0" lvl="0" marL="0" rtl="0" algn="l">
                        <a:spcBef>
                          <a:spcPts val="0"/>
                        </a:spcBef>
                        <a:spcAft>
                          <a:spcPts val="0"/>
                        </a:spcAft>
                        <a:buNone/>
                      </a:pPr>
                      <a:r>
                        <a:rPr lang="en" sz="1200">
                          <a:latin typeface="Inter"/>
                          <a:ea typeface="Inter"/>
                          <a:cs typeface="Inter"/>
                          <a:sym typeface="Inter"/>
                        </a:rPr>
                        <a:t>6:  “Methodist Camp Meeting”</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240950">
                <a:tc>
                  <a:txBody>
                    <a:bodyPr/>
                    <a:lstStyle/>
                    <a:p>
                      <a:pPr indent="0" lvl="0" marL="0" rtl="0" algn="l">
                        <a:spcBef>
                          <a:spcPts val="0"/>
                        </a:spcBef>
                        <a:spcAft>
                          <a:spcPts val="0"/>
                        </a:spcAft>
                        <a:buNone/>
                      </a:pPr>
                      <a:r>
                        <a:rPr lang="en" sz="1200">
                          <a:latin typeface="Inter"/>
                          <a:ea typeface="Inter"/>
                          <a:cs typeface="Inter"/>
                          <a:sym typeface="Inter"/>
                        </a:rPr>
                        <a:t>7: </a:t>
                      </a:r>
                      <a:r>
                        <a:rPr i="1" lang="en" sz="1200">
                          <a:solidFill>
                            <a:schemeClr val="dk1"/>
                          </a:solidFill>
                          <a:latin typeface="Inter"/>
                          <a:ea typeface="Inter"/>
                          <a:cs typeface="Inter"/>
                          <a:sym typeface="Inter"/>
                        </a:rPr>
                        <a:t>The Camp Meeting Manual</a:t>
                      </a:r>
                      <a:endParaRPr i="1" sz="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444400">
                <a:tc>
                  <a:txBody>
                    <a:bodyPr/>
                    <a:lstStyle/>
                    <a:p>
                      <a:pPr indent="0" lvl="0" marL="0" rtl="0" algn="l">
                        <a:spcBef>
                          <a:spcPts val="0"/>
                        </a:spcBef>
                        <a:spcAft>
                          <a:spcPts val="0"/>
                        </a:spcAft>
                        <a:buNone/>
                      </a:pPr>
                      <a:r>
                        <a:rPr lang="en" sz="1200">
                          <a:latin typeface="Inter"/>
                          <a:ea typeface="Inter"/>
                          <a:cs typeface="Inter"/>
                          <a:sym typeface="Inter"/>
                        </a:rPr>
                        <a:t>8: </a:t>
                      </a:r>
                      <a:r>
                        <a:rPr i="1" lang="en" sz="1200">
                          <a:latin typeface="Inter"/>
                          <a:ea typeface="Inter"/>
                          <a:cs typeface="Inter"/>
                          <a:sym typeface="Inter"/>
                        </a:rPr>
                        <a:t>My Recollections</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